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sldIdLst>
    <p:sldId id="302" r:id="rId2"/>
    <p:sldId id="257" r:id="rId3"/>
    <p:sldId id="295" r:id="rId4"/>
    <p:sldId id="298" r:id="rId5"/>
    <p:sldId id="299" r:id="rId6"/>
    <p:sldId id="280" r:id="rId7"/>
    <p:sldId id="300" r:id="rId8"/>
    <p:sldId id="285" r:id="rId9"/>
    <p:sldId id="297" r:id="rId10"/>
    <p:sldId id="301" r:id="rId11"/>
    <p:sldId id="303" r:id="rId12"/>
  </p:sldIdLst>
  <p:sldSz cx="9144000" cy="6858000" type="screen4x3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B5C"/>
    <a:srgbClr val="D2BA49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 autoAdjust="0"/>
    <p:restoredTop sz="95126" autoAdjust="0"/>
  </p:normalViewPr>
  <p:slideViewPr>
    <p:cSldViewPr snapToGrid="0" snapToObjects="1">
      <p:cViewPr varScale="1">
        <p:scale>
          <a:sx n="74" d="100"/>
          <a:sy n="74" d="100"/>
        </p:scale>
        <p:origin x="12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2"/>
          </a:xfrm>
          <a:prstGeom prst="rect">
            <a:avLst/>
          </a:prstGeom>
        </p:spPr>
        <p:txBody>
          <a:bodyPr vert="horz" lIns="92106" tIns="46053" rIns="92106" bIns="46053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60" cy="496412"/>
          </a:xfrm>
          <a:prstGeom prst="rect">
            <a:avLst/>
          </a:prstGeom>
        </p:spPr>
        <p:txBody>
          <a:bodyPr vert="horz" lIns="92106" tIns="46053" rIns="92106" bIns="46053" rtlCol="0"/>
          <a:lstStyle>
            <a:lvl1pPr algn="r">
              <a:defRPr sz="1200"/>
            </a:lvl1pPr>
          </a:lstStyle>
          <a:p>
            <a:fld id="{C28A26D5-4B07-4C15-A526-FF0B2D9DB528}" type="datetimeFigureOut">
              <a:rPr lang="sk-SK" smtClean="0"/>
              <a:t>20. 9. 2018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6" tIns="46053" rIns="92106" bIns="46053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79768" y="4715909"/>
            <a:ext cx="5438140" cy="4467701"/>
          </a:xfrm>
          <a:prstGeom prst="rect">
            <a:avLst/>
          </a:prstGeom>
        </p:spPr>
        <p:txBody>
          <a:bodyPr vert="horz" lIns="92106" tIns="46053" rIns="92106" bIns="46053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430090"/>
            <a:ext cx="2945660" cy="496412"/>
          </a:xfrm>
          <a:prstGeom prst="rect">
            <a:avLst/>
          </a:prstGeom>
        </p:spPr>
        <p:txBody>
          <a:bodyPr vert="horz" lIns="92106" tIns="46053" rIns="92106" bIns="46053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50443" y="9430090"/>
            <a:ext cx="2945660" cy="496412"/>
          </a:xfrm>
          <a:prstGeom prst="rect">
            <a:avLst/>
          </a:prstGeom>
        </p:spPr>
        <p:txBody>
          <a:bodyPr vert="horz" lIns="92106" tIns="46053" rIns="92106" bIns="46053" rtlCol="0" anchor="b"/>
          <a:lstStyle>
            <a:lvl1pPr algn="r">
              <a:defRPr sz="1200"/>
            </a:lvl1pPr>
          </a:lstStyle>
          <a:p>
            <a:fld id="{722B3A99-2D7B-4684-B74E-AE9D1346BD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5463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82016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634209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050759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20371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70276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12692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8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19896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9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33715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2B3A99-2D7B-4684-B74E-AE9D1346BD90}" type="slidenum">
              <a:rPr lang="sk-SK" smtClean="0"/>
              <a:t>10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57169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5372099" y="-38100"/>
            <a:ext cx="3513232" cy="6349999"/>
            <a:chOff x="5372099" y="-38099"/>
            <a:chExt cx="3513232" cy="6349999"/>
          </a:xfrm>
        </p:grpSpPr>
        <p:pic>
          <p:nvPicPr>
            <p:cNvPr id="8" name="Picture 7" descr="CERVENA PODKLADOVA PLOCHA NA TITULNU STRANU.jpg"/>
            <p:cNvPicPr>
              <a:picLocks noChangeAspect="1"/>
            </p:cNvPicPr>
            <p:nvPr/>
          </p:nvPicPr>
          <p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645186" y="688814"/>
              <a:ext cx="4967058" cy="3513231"/>
            </a:xfrm>
            <a:prstGeom prst="rect">
              <a:avLst/>
            </a:prstGeom>
          </p:spPr>
        </p:pic>
        <p:pic>
          <p:nvPicPr>
            <p:cNvPr id="9" name="Picture 8" descr="Screenshot 2014-09-12 14.59.18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72099" y="4967059"/>
              <a:ext cx="3513232" cy="134484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36993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54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4219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01_KOMUNALNA_PPT_Korporatna_Prezentacia_277x190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5007" y="0"/>
            <a:ext cx="9209007" cy="68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319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791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99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24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9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88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4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2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70BCE-83C0-3440-B958-52E52DA16AEB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C1A59-AF17-4946-8B49-C6D0DB35D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9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14-09-12 14.47.34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9038"/>
            <a:ext cx="9144000" cy="687703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5372099" y="-38100"/>
            <a:ext cx="3513232" cy="6349999"/>
            <a:chOff x="5372099" y="-38099"/>
            <a:chExt cx="3513232" cy="6349999"/>
          </a:xfrm>
        </p:grpSpPr>
        <p:pic>
          <p:nvPicPr>
            <p:cNvPr id="5" name="Picture 4" descr="CERVENA PODKLADOVA PLOCHA NA TITULNU STRANU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645186" y="688814"/>
              <a:ext cx="4967058" cy="3513231"/>
            </a:xfrm>
            <a:prstGeom prst="rect">
              <a:avLst/>
            </a:prstGeom>
          </p:spPr>
        </p:pic>
        <p:pic>
          <p:nvPicPr>
            <p:cNvPr id="11" name="Picture 10" descr="Screenshot 2014-09-12 14.59.18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72099" y="4967059"/>
              <a:ext cx="3513232" cy="134484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1107" y="1296432"/>
            <a:ext cx="3255216" cy="1470025"/>
          </a:xfrm>
        </p:spPr>
        <p:txBody>
          <a:bodyPr>
            <a:normAutofit fontScale="90000"/>
          </a:bodyPr>
          <a:lstStyle/>
          <a:p>
            <a:pPr algn="l"/>
            <a:r>
              <a:rPr lang="sk-SK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 všetko, na čom záleží</a:t>
            </a:r>
            <a:endParaRPr lang="en-US" sz="4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917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6" name="Subtitle 2"/>
          <p:cNvSpPr txBox="1">
            <a:spLocks/>
          </p:cNvSpPr>
          <p:nvPr/>
        </p:nvSpPr>
        <p:spPr>
          <a:xfrm>
            <a:off x="5473699" y="3810000"/>
            <a:ext cx="3310083" cy="1080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k-SK" sz="1800" b="1" dirty="0" smtClean="0">
                <a:solidFill>
                  <a:srgbClr val="FFFFFF"/>
                </a:solidFill>
                <a:latin typeface="Arial"/>
                <a:cs typeface="Arial"/>
              </a:rPr>
              <a:t>Darina </a:t>
            </a:r>
            <a:r>
              <a:rPr lang="sk-SK" sz="1800" b="1" dirty="0" err="1" smtClean="0">
                <a:solidFill>
                  <a:srgbClr val="FFFFFF"/>
                </a:solidFill>
                <a:latin typeface="Arial"/>
                <a:cs typeface="Arial"/>
              </a:rPr>
              <a:t>Skoncová</a:t>
            </a:r>
            <a:endParaRPr lang="sk-SK" sz="1800" b="1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l"/>
            <a:r>
              <a:rPr lang="sk-SK" sz="1800" dirty="0" smtClean="0">
                <a:solidFill>
                  <a:srgbClr val="FFFFFF"/>
                </a:solidFill>
                <a:latin typeface="Arial"/>
                <a:cs typeface="Arial"/>
              </a:rPr>
              <a:t>Obchodný poradca </a:t>
            </a:r>
            <a:r>
              <a:rPr lang="sk-SK" sz="1800" dirty="0" smtClean="0">
                <a:solidFill>
                  <a:srgbClr val="FFFFFF"/>
                </a:solidFill>
                <a:latin typeface="Arial"/>
                <a:cs typeface="Arial"/>
              </a:rPr>
              <a:t>- Pobočka Prešov</a:t>
            </a:r>
            <a:endParaRPr lang="en-US" sz="1800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pPr algn="l"/>
            <a:endParaRPr lang="en-US" sz="1800" dirty="0" smtClean="0">
              <a:solidFill>
                <a:srgbClr val="FFFFFF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238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89000"/>
          </a:xfrm>
        </p:spPr>
        <p:txBody>
          <a:bodyPr anchor="ctr">
            <a:noAutofit/>
          </a:bodyPr>
          <a:lstStyle/>
          <a:p>
            <a:pPr algn="l"/>
            <a:r>
              <a:rPr lang="sk-SK" sz="2800" b="1" dirty="0">
                <a:solidFill>
                  <a:schemeClr val="bg1"/>
                </a:solidFill>
              </a:rPr>
              <a:t>Pridajte sa k nám 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Zástupný symbol obsahu 2">
            <a:extLst>
              <a:ext uri="{FF2B5EF4-FFF2-40B4-BE49-F238E27FC236}">
                <a16:creationId xmlns="" xmlns:a16="http://schemas.microsoft.com/office/drawing/2014/main" id="{C9CA34C5-1949-430B-B03E-F8D3732DDC7E}"/>
              </a:ext>
            </a:extLst>
          </p:cNvPr>
          <p:cNvSpPr txBox="1">
            <a:spLocks/>
          </p:cNvSpPr>
          <p:nvPr/>
        </p:nvSpPr>
        <p:spPr>
          <a:xfrm>
            <a:off x="469900" y="3677389"/>
            <a:ext cx="6112276" cy="273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spcBef>
                <a:spcPts val="600"/>
              </a:spcBef>
              <a:buFont typeface="Wingdings" pitchFamily="2" charset="2"/>
              <a:buChar char="§"/>
            </a:pPr>
            <a:endParaRPr lang="sk-SK" altLang="sk-SK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23838" y="2039938"/>
            <a:ext cx="4248150" cy="838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k-SK" altLang="sk-SK" b="1" dirty="0" smtClean="0">
                <a:latin typeface="+mn-lt"/>
              </a:rPr>
              <a:t>PZP</a:t>
            </a:r>
            <a:r>
              <a:rPr lang="sk-SK" altLang="sk-SK" dirty="0" smtClean="0">
                <a:latin typeface="+mn-lt"/>
              </a:rPr>
              <a:t> </a:t>
            </a:r>
          </a:p>
          <a:p>
            <a:pPr algn="ctr" eaLnBrk="1" hangingPunct="1"/>
            <a:r>
              <a:rPr lang="sk-SK" altLang="sk-SK" b="1" dirty="0" smtClean="0">
                <a:latin typeface="+mn-lt"/>
              </a:rPr>
              <a:t>KASKO</a:t>
            </a:r>
            <a:endParaRPr lang="sk-SK" altLang="sk-SK" dirty="0">
              <a:latin typeface="+mn-lt"/>
            </a:endParaRPr>
          </a:p>
          <a:p>
            <a:pPr algn="ctr" eaLnBrk="1" hangingPunct="1"/>
            <a:r>
              <a:rPr lang="sk-SK" altLang="sk-SK" b="1" dirty="0" smtClean="0"/>
              <a:t>Úrazové poistenie</a:t>
            </a:r>
          </a:p>
          <a:p>
            <a:pPr algn="ctr" eaLnBrk="1" hangingPunct="1"/>
            <a:r>
              <a:rPr lang="sk-SK" altLang="sk-SK" b="1" dirty="0" smtClean="0"/>
              <a:t>Majetkové poistenie</a:t>
            </a:r>
          </a:p>
          <a:p>
            <a:pPr algn="ctr" eaLnBrk="1" hangingPunct="1"/>
            <a:r>
              <a:rPr lang="sk-SK" altLang="sk-SK" b="1" dirty="0" smtClean="0"/>
              <a:t>Úverové produkty</a:t>
            </a:r>
          </a:p>
          <a:p>
            <a:pPr algn="ctr" eaLnBrk="1" hangingPunct="1"/>
            <a:r>
              <a:rPr lang="sk-SK" altLang="sk-SK" b="1" dirty="0" smtClean="0"/>
              <a:t>Životné poistenie</a:t>
            </a:r>
          </a:p>
          <a:p>
            <a:pPr algn="ctr" eaLnBrk="1" hangingPunct="1"/>
            <a:r>
              <a:rPr lang="sk-SK" altLang="sk-SK" b="1" dirty="0" smtClean="0"/>
              <a:t>Rizikové poistenie</a:t>
            </a:r>
          </a:p>
          <a:p>
            <a:pPr algn="ctr" eaLnBrk="1" hangingPunct="1"/>
            <a:r>
              <a:rPr lang="sk-SK" altLang="sk-SK" b="1" dirty="0" smtClean="0"/>
              <a:t>Ochrana bývania</a:t>
            </a:r>
          </a:p>
          <a:p>
            <a:pPr algn="ctr" eaLnBrk="1" hangingPunct="1"/>
            <a:r>
              <a:rPr lang="sk-SK" altLang="sk-SK" b="1" dirty="0" smtClean="0"/>
              <a:t>Investície</a:t>
            </a:r>
          </a:p>
          <a:p>
            <a:pPr algn="ctr" eaLnBrk="1" hangingPunct="1"/>
            <a:r>
              <a:rPr lang="sk-SK" altLang="sk-SK" b="1" dirty="0" smtClean="0"/>
              <a:t>A iné...</a:t>
            </a:r>
          </a:p>
          <a:p>
            <a:pPr algn="ctr" eaLnBrk="1" hangingPunct="1"/>
            <a:endParaRPr lang="sk-SK" altLang="sk-SK" sz="1000" b="1" dirty="0"/>
          </a:p>
          <a:p>
            <a:pPr algn="ctr" eaLnBrk="1" hangingPunct="1"/>
            <a:endParaRPr lang="sk-SK" altLang="sk-SK" sz="1000" b="1" dirty="0"/>
          </a:p>
          <a:p>
            <a:pPr algn="ctr" eaLnBrk="1" hangingPunct="1"/>
            <a:endParaRPr lang="sk-SK" altLang="sk-SK" sz="1000" b="1" dirty="0"/>
          </a:p>
          <a:p>
            <a:pPr algn="ctr" eaLnBrk="1" hangingPunct="1"/>
            <a:endParaRPr lang="sk-SK" altLang="sk-SK" b="1" dirty="0">
              <a:solidFill>
                <a:schemeClr val="bg1"/>
              </a:solidFill>
            </a:endParaRPr>
          </a:p>
          <a:p>
            <a:pPr algn="ctr" eaLnBrk="1" hangingPunct="1"/>
            <a:endParaRPr lang="sk-SK" altLang="sk-SK" sz="1000" b="1" dirty="0"/>
          </a:p>
          <a:p>
            <a:pPr algn="ctr" eaLnBrk="1" hangingPunct="1"/>
            <a:endParaRPr lang="sk-SK" altLang="sk-SK" sz="1000" b="1" dirty="0"/>
          </a:p>
          <a:p>
            <a:pPr algn="ctr" eaLnBrk="1" hangingPunct="1"/>
            <a:endParaRPr lang="sk-SK" altLang="sk-SK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759325" y="2039939"/>
            <a:ext cx="4248150" cy="338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k-SK" altLang="sk-SK" b="1" dirty="0" smtClean="0">
                <a:latin typeface="+mn-lt"/>
              </a:rPr>
              <a:t> </a:t>
            </a:r>
            <a:endParaRPr lang="sk-SK" altLang="sk-SK" b="1" dirty="0">
              <a:latin typeface="+mn-lt"/>
            </a:endParaRPr>
          </a:p>
          <a:p>
            <a:pPr algn="ctr" eaLnBrk="1" hangingPunct="1"/>
            <a:endParaRPr lang="sk-SK" altLang="sk-SK" dirty="0">
              <a:latin typeface="+mn-lt"/>
            </a:endParaRPr>
          </a:p>
          <a:p>
            <a:pPr algn="ctr" eaLnBrk="1" hangingPunct="1"/>
            <a:endParaRPr lang="sk-SK" altLang="sk-SK" dirty="0">
              <a:latin typeface="+mn-lt"/>
            </a:endParaRPr>
          </a:p>
          <a:p>
            <a:pPr algn="ctr" eaLnBrk="1" hangingPunct="1"/>
            <a:endParaRPr lang="sk-SK" altLang="sk-SK" b="1" dirty="0">
              <a:latin typeface="+mn-lt"/>
            </a:endParaRPr>
          </a:p>
          <a:p>
            <a:pPr algn="ctr" eaLnBrk="1" hangingPunct="1"/>
            <a:r>
              <a:rPr lang="sk-SK" altLang="sk-SK" i="1" dirty="0" smtClean="0"/>
              <a:t>Ak máte chuť naučiť sa niečo nové, pomôcť svojmu okoliu a aj sebe...pridajte sa k nám</a:t>
            </a:r>
            <a:endParaRPr lang="sk-SK" altLang="sk-SK" i="1" dirty="0"/>
          </a:p>
        </p:txBody>
      </p:sp>
      <p:sp>
        <p:nvSpPr>
          <p:cNvPr id="22" name="Obdĺžnik 21"/>
          <p:cNvSpPr/>
          <p:nvPr/>
        </p:nvSpPr>
        <p:spPr>
          <a:xfrm>
            <a:off x="111125" y="2017713"/>
            <a:ext cx="4360863" cy="47132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k-SK"/>
          </a:p>
        </p:txBody>
      </p:sp>
      <p:sp>
        <p:nvSpPr>
          <p:cNvPr id="23" name="Obdĺžnik 22"/>
          <p:cNvSpPr/>
          <p:nvPr/>
        </p:nvSpPr>
        <p:spPr>
          <a:xfrm>
            <a:off x="4759325" y="2039938"/>
            <a:ext cx="4248150" cy="46910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k-SK"/>
          </a:p>
        </p:txBody>
      </p:sp>
      <p:pic>
        <p:nvPicPr>
          <p:cNvPr id="24" name="Obrázok 2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27" t="47554" r="28641" b="2"/>
          <a:stretch>
            <a:fillRect/>
          </a:stretch>
        </p:blipFill>
        <p:spPr bwMode="auto">
          <a:xfrm>
            <a:off x="3336925" y="4598988"/>
            <a:ext cx="2620963" cy="163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Obrázok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463" y="2068513"/>
            <a:ext cx="107315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BlokTextu 25"/>
          <p:cNvSpPr txBox="1"/>
          <p:nvPr/>
        </p:nvSpPr>
        <p:spPr>
          <a:xfrm>
            <a:off x="151988" y="1427456"/>
            <a:ext cx="864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altLang="sk-SK" sz="2000" dirty="0" smtClean="0"/>
              <a:t>Ponúkame možnosť zvýšiť </a:t>
            </a:r>
            <a:r>
              <a:rPr lang="sk-SK" altLang="sk-SK" sz="2000" dirty="0"/>
              <a:t>svoje </a:t>
            </a:r>
            <a:r>
              <a:rPr lang="sk-SK" altLang="sk-SK" sz="2000" dirty="0" smtClean="0"/>
              <a:t>príjmy poisťovacou </a:t>
            </a:r>
            <a:r>
              <a:rPr lang="sk-SK" altLang="sk-SK" sz="2000" dirty="0"/>
              <a:t>činnosťou</a:t>
            </a:r>
            <a:r>
              <a:rPr lang="sk-SK" altLang="sk-SK" sz="2000" dirty="0" smtClean="0"/>
              <a:t>.</a:t>
            </a:r>
            <a:endParaRPr lang="sk-SK" altLang="sk-SK" sz="2000" dirty="0"/>
          </a:p>
        </p:txBody>
      </p:sp>
    </p:spTree>
    <p:extLst>
      <p:ext uri="{BB962C8B-B14F-4D97-AF65-F5344CB8AC3E}">
        <p14:creationId xmlns:p14="http://schemas.microsoft.com/office/powerpoint/2010/main" val="284200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shot 2014-09-12 14.47.34.png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9038"/>
            <a:ext cx="9144000" cy="6877038"/>
          </a:xfrm>
          <a:prstGeom prst="rect">
            <a:avLst/>
          </a:prstGeom>
        </p:spPr>
      </p:pic>
      <p:grpSp>
        <p:nvGrpSpPr>
          <p:cNvPr id="15" name="Group 14"/>
          <p:cNvGrpSpPr/>
          <p:nvPr/>
        </p:nvGrpSpPr>
        <p:grpSpPr>
          <a:xfrm>
            <a:off x="5372099" y="-38100"/>
            <a:ext cx="3513232" cy="6349999"/>
            <a:chOff x="5372099" y="-38099"/>
            <a:chExt cx="3513232" cy="6349999"/>
          </a:xfrm>
        </p:grpSpPr>
        <p:pic>
          <p:nvPicPr>
            <p:cNvPr id="5" name="Picture 4" descr="CERVENA PODKLADOVA PLOCHA NA TITULNU STRANU.jpg"/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 rot="5400000">
              <a:off x="4645186" y="688814"/>
              <a:ext cx="4967058" cy="3513231"/>
            </a:xfrm>
            <a:prstGeom prst="rect">
              <a:avLst/>
            </a:prstGeom>
          </p:spPr>
        </p:pic>
        <p:pic>
          <p:nvPicPr>
            <p:cNvPr id="11" name="Picture 10" descr="Screenshot 2014-09-12 14.59.18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72099" y="4967059"/>
              <a:ext cx="3513232" cy="1344841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2100" y="825500"/>
            <a:ext cx="3513232" cy="306411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Aft>
                <a:spcPts val="600"/>
              </a:spcAft>
            </a:pPr>
            <a:r>
              <a:rPr lang="sk-SK" sz="4000" b="1" dirty="0" smtClean="0">
                <a:solidFill>
                  <a:srgbClr val="FFFFFF"/>
                </a:solidFill>
                <a:latin typeface="Arial"/>
                <a:cs typeface="Arial"/>
              </a:rPr>
              <a:t>ĎAKUJEME</a:t>
            </a:r>
            <a:br>
              <a:rPr lang="sk-SK" sz="4000" b="1" dirty="0" smtClean="0">
                <a:solidFill>
                  <a:srgbClr val="FFFFFF"/>
                </a:solidFill>
                <a:latin typeface="Arial"/>
                <a:cs typeface="Arial"/>
              </a:rPr>
            </a:br>
            <a:r>
              <a:rPr lang="sk-SK" sz="4000" b="1" dirty="0" smtClean="0">
                <a:solidFill>
                  <a:srgbClr val="FFFFFF"/>
                </a:solidFill>
              </a:rPr>
              <a:t>za </a:t>
            </a:r>
            <a:br>
              <a:rPr lang="sk-SK" sz="4000" b="1" dirty="0" smtClean="0">
                <a:solidFill>
                  <a:srgbClr val="FFFFFF"/>
                </a:solidFill>
              </a:rPr>
            </a:br>
            <a:r>
              <a:rPr lang="sk-SK" sz="4000" b="1" dirty="0" smtClean="0">
                <a:solidFill>
                  <a:srgbClr val="FFFFFF"/>
                </a:solidFill>
              </a:rPr>
              <a:t>pozornosť</a:t>
            </a:r>
            <a:endParaRPr lang="en-US" sz="4000" b="1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2100" y="6380140"/>
            <a:ext cx="3513232" cy="361856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sk-SK" sz="1800" b="1" dirty="0" smtClean="0">
                <a:solidFill>
                  <a:srgbClr val="002B5C"/>
                </a:solidFill>
                <a:latin typeface="Arial"/>
                <a:cs typeface="Arial"/>
              </a:rPr>
              <a:t>Pre všetko, na čom záleží</a:t>
            </a:r>
            <a:endParaRPr lang="en-US" sz="1800" b="1" dirty="0">
              <a:solidFill>
                <a:srgbClr val="002B5C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7917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66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89000"/>
          </a:xfrm>
        </p:spPr>
        <p:txBody>
          <a:bodyPr anchor="ctr">
            <a:noAutofit/>
          </a:bodyPr>
          <a:lstStyle/>
          <a:p>
            <a:pPr algn="l"/>
            <a:r>
              <a:rPr lang="sk-SK" sz="3000" b="1" dirty="0" smtClean="0">
                <a:solidFill>
                  <a:schemeClr val="bg1"/>
                </a:solidFill>
              </a:rPr>
              <a:t>Predstavenie spoločnosti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47650" y="1595508"/>
            <a:ext cx="86400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>
              <a:spcBef>
                <a:spcPts val="300"/>
              </a:spcBef>
              <a:defRPr/>
            </a:pPr>
            <a:r>
              <a:rPr lang="sk-SK" sz="2000" b="1" dirty="0">
                <a:solidFill>
                  <a:srgbClr val="FF0000"/>
                </a:solidFill>
                <a:cs typeface="Arial" pitchFamily="34" charset="0"/>
              </a:rPr>
              <a:t>Už 25 rokov spríjemňujeme život, </a:t>
            </a:r>
          </a:p>
          <a:p>
            <a:pPr algn="ctr" defTabSz="914377">
              <a:spcBef>
                <a:spcPts val="300"/>
              </a:spcBef>
              <a:defRPr/>
            </a:pPr>
            <a:r>
              <a:rPr lang="sk-SK" sz="2000" b="1" dirty="0">
                <a:solidFill>
                  <a:srgbClr val="FF0000"/>
                </a:solidFill>
                <a:cs typeface="Arial" pitchFamily="34" charset="0"/>
              </a:rPr>
              <a:t>otvárame lepšiu a istejšiu budúcnosť!</a:t>
            </a:r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univerzálna poisťovňa, založená v roku 1993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v</a:t>
            </a:r>
            <a:r>
              <a:rPr lang="sk-SK" sz="1600" dirty="0" smtClean="0"/>
              <a:t>iac ako 400 zamestnancov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viac ako 500 sprostredkovateľov poistenia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r</a:t>
            </a:r>
            <a:r>
              <a:rPr lang="sk-SK" sz="1600" dirty="0" smtClean="0"/>
              <a:t>ozsiahla obchodná sieť – 92 obchodných miest vo všetkých regiónoch Slovenska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s</a:t>
            </a:r>
            <a:r>
              <a:rPr lang="sk-SK" sz="1600" dirty="0" smtClean="0"/>
              <a:t>účasť silnej finančnej a poisťovacej skupiny </a:t>
            </a:r>
            <a:r>
              <a:rPr lang="sk-SK" sz="1600" dirty="0" err="1" smtClean="0"/>
              <a:t>Vienna</a:t>
            </a:r>
            <a:r>
              <a:rPr lang="sk-SK" sz="1600" dirty="0" smtClean="0"/>
              <a:t> </a:t>
            </a:r>
            <a:r>
              <a:rPr lang="sk-SK" sz="1600" dirty="0" err="1" smtClean="0"/>
              <a:t>Insurance</a:t>
            </a:r>
            <a:r>
              <a:rPr lang="sk-SK" sz="1600" dirty="0" smtClean="0"/>
              <a:t> Group </a:t>
            </a:r>
          </a:p>
          <a:p>
            <a:pPr>
              <a:spcBef>
                <a:spcPts val="300"/>
              </a:spcBef>
              <a:buClr>
                <a:srgbClr val="C00000"/>
              </a:buClr>
            </a:pPr>
            <a:r>
              <a:rPr lang="sk-SK" sz="1600" dirty="0" smtClean="0"/>
              <a:t>      </a:t>
            </a:r>
            <a:r>
              <a:rPr lang="sk-SK" sz="1400" dirty="0" smtClean="0"/>
              <a:t>(vedúca spoločnosť v sektore poisťovníctva v strednej a východnej Európe)</a:t>
            </a:r>
            <a:endParaRPr lang="sk-SK" sz="1600" dirty="0" smtClean="0"/>
          </a:p>
        </p:txBody>
      </p:sp>
      <p:sp>
        <p:nvSpPr>
          <p:cNvPr id="3" name="Dvojitá jednoduchá zátvorka 2"/>
          <p:cNvSpPr/>
          <p:nvPr/>
        </p:nvSpPr>
        <p:spPr>
          <a:xfrm>
            <a:off x="967200" y="4845472"/>
            <a:ext cx="7200899" cy="1038225"/>
          </a:xfrm>
          <a:prstGeom prst="bracketPair">
            <a:avLst/>
          </a:prstGeom>
          <a:ln w="76200"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>
              <a:spcBef>
                <a:spcPts val="300"/>
              </a:spcBef>
            </a:pPr>
            <a:r>
              <a:rPr lang="sk-SK" sz="24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Poisťujeme všetko, na čom </a:t>
            </a:r>
            <a:r>
              <a:rPr lang="sk-SK" sz="2400" b="1" dirty="0" smtClean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záleží</a:t>
            </a:r>
          </a:p>
          <a:p>
            <a:pPr algn="ctr">
              <a:spcBef>
                <a:spcPts val="300"/>
              </a:spcBef>
            </a:pPr>
            <a:r>
              <a:rPr lang="sk-SK" dirty="0" smtClean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život</a:t>
            </a:r>
            <a:r>
              <a:rPr lang="sk-SK" dirty="0">
                <a:ln w="0">
                  <a:noFill/>
                </a:ln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, zdravie, deti, domov, majetok, prácu, firmu, autá a iné</a:t>
            </a:r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92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89000"/>
          </a:xfrm>
        </p:spPr>
        <p:txBody>
          <a:bodyPr anchor="ctr">
            <a:noAutofit/>
          </a:bodyPr>
          <a:lstStyle/>
          <a:p>
            <a:pPr algn="l"/>
            <a:r>
              <a:rPr lang="sk-SK" sz="3000" b="1" dirty="0" smtClean="0">
                <a:solidFill>
                  <a:schemeClr val="bg1"/>
                </a:solidFill>
              </a:rPr>
              <a:t>Poistenie vozidiel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Zástupný symbol obsahu 2">
            <a:extLst>
              <a:ext uri="{FF2B5EF4-FFF2-40B4-BE49-F238E27FC236}">
                <a16:creationId xmlns="" xmlns:a16="http://schemas.microsoft.com/office/drawing/2014/main" id="{C9CA34C5-1949-430B-B03E-F8D3732DDC7E}"/>
              </a:ext>
            </a:extLst>
          </p:cNvPr>
          <p:cNvSpPr txBox="1">
            <a:spLocks/>
          </p:cNvSpPr>
          <p:nvPr/>
        </p:nvSpPr>
        <p:spPr>
          <a:xfrm>
            <a:off x="457200" y="3213839"/>
            <a:ext cx="6112276" cy="273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spcBef>
                <a:spcPts val="600"/>
              </a:spcBef>
              <a:buFont typeface="Wingdings" pitchFamily="2" charset="2"/>
              <a:buChar char="§"/>
            </a:pPr>
            <a:endParaRPr lang="sk-SK" altLang="sk-SK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66700" y="1503102"/>
            <a:ext cx="8712000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Povinné zmluvné poistenie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škody na vozidle spôsobenej živelnou udalosťou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úraz vodiča a posádky vozidla pri dopravnej nehode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krytie batožiny vo vozidle</a:t>
            </a:r>
            <a:endParaRPr lang="sk-SK" sz="1600" b="1" dirty="0" smtClean="0"/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zadarmo asistenčné služby platné na Slovensku a v zahraničí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náhradné diely v </a:t>
            </a:r>
            <a:r>
              <a:rPr lang="sk-SK" sz="1600" dirty="0"/>
              <a:t>nových cenách bez odpočtu </a:t>
            </a:r>
            <a:r>
              <a:rPr lang="sk-SK" sz="1600" dirty="0" smtClean="0"/>
              <a:t>opotrebenia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odmena za </a:t>
            </a:r>
            <a:r>
              <a:rPr lang="sk-SK" sz="1600" dirty="0" err="1" smtClean="0"/>
              <a:t>bezškodový</a:t>
            </a:r>
            <a:r>
              <a:rPr lang="sk-SK" sz="1600" dirty="0" smtClean="0"/>
              <a:t> priebeh, odpustenie prvej zavinenej škodovej udalosti</a:t>
            </a:r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Havarijné poistenie (KASKO)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náhrada škody na vozidle v dôsledku rôznych náhodných udalostí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štyri typy poistného krytia </a:t>
            </a:r>
            <a:r>
              <a:rPr lang="sk-SK" sz="1400" dirty="0" smtClean="0"/>
              <a:t>(od základného stupňa po maximálnu ochranu)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asistenčné služby platné na Slovensku a v zahraničí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náhradné </a:t>
            </a:r>
            <a:r>
              <a:rPr lang="sk-SK" sz="1600" dirty="0"/>
              <a:t>diely v nových cenách bez odpočtu </a:t>
            </a:r>
            <a:r>
              <a:rPr lang="sk-SK" sz="1600" dirty="0" smtClean="0"/>
              <a:t>opotrebenia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j</a:t>
            </a:r>
            <a:r>
              <a:rPr lang="sk-SK" sz="1600" dirty="0" smtClean="0"/>
              <a:t>azda bez nehôd = každý rok nižšie poistné (bonus)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pripoistenia: batožina, úraz, preprava, čelné sklo, náhradné vozidlo, finančná strata - GAP</a:t>
            </a:r>
            <a:endParaRPr lang="sk-SK" sz="1600" dirty="0"/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3</a:t>
            </a:fld>
            <a:endParaRPr lang="en-US"/>
          </a:p>
        </p:txBody>
      </p:sp>
      <p:sp>
        <p:nvSpPr>
          <p:cNvPr id="11" name="Oválna bublina 10"/>
          <p:cNvSpPr/>
          <p:nvPr/>
        </p:nvSpPr>
        <p:spPr>
          <a:xfrm>
            <a:off x="6553200" y="1772825"/>
            <a:ext cx="2009553" cy="1171292"/>
          </a:xfrm>
          <a:prstGeom prst="wedgeEllipseCallout">
            <a:avLst>
              <a:gd name="adj1" fmla="val -115624"/>
              <a:gd name="adj2" fmla="val -40539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000" b="1" spc="150" dirty="0" smtClean="0">
                <a:solidFill>
                  <a:srgbClr val="FF0000"/>
                </a:solidFill>
              </a:rPr>
              <a:t>Teraz aj </a:t>
            </a:r>
            <a:r>
              <a:rPr lang="sk-SK" sz="2400" b="1" spc="150" dirty="0" smtClean="0">
                <a:solidFill>
                  <a:srgbClr val="FF0000"/>
                </a:solidFill>
              </a:rPr>
              <a:t>ONLINE</a:t>
            </a:r>
            <a:endParaRPr lang="sk-SK" sz="2400" b="1" spc="15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89000"/>
          </a:xfrm>
        </p:spPr>
        <p:txBody>
          <a:bodyPr anchor="ctr">
            <a:noAutofit/>
          </a:bodyPr>
          <a:lstStyle/>
          <a:p>
            <a:pPr algn="l"/>
            <a:r>
              <a:rPr lang="sk-SK" sz="3000" b="1" dirty="0" smtClean="0">
                <a:solidFill>
                  <a:schemeClr val="bg1"/>
                </a:solidFill>
              </a:rPr>
              <a:t>Poistenie majetku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Zástupný symbol obsahu 2">
            <a:extLst>
              <a:ext uri="{FF2B5EF4-FFF2-40B4-BE49-F238E27FC236}">
                <a16:creationId xmlns="" xmlns:a16="http://schemas.microsoft.com/office/drawing/2014/main" id="{C9CA34C5-1949-430B-B03E-F8D3732DDC7E}"/>
              </a:ext>
            </a:extLst>
          </p:cNvPr>
          <p:cNvSpPr txBox="1">
            <a:spLocks/>
          </p:cNvSpPr>
          <p:nvPr/>
        </p:nvSpPr>
        <p:spPr>
          <a:xfrm>
            <a:off x="457200" y="3213839"/>
            <a:ext cx="6112276" cy="273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spcBef>
                <a:spcPts val="600"/>
              </a:spcBef>
              <a:buFont typeface="Wingdings" pitchFamily="2" charset="2"/>
              <a:buChar char="§"/>
            </a:pPr>
            <a:endParaRPr lang="sk-SK" altLang="sk-SK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52000" y="1524779"/>
            <a:ext cx="8640000" cy="4978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Poistenie nehnuteľnosti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h</a:t>
            </a:r>
            <a:r>
              <a:rPr lang="sk-SK" sz="1600" dirty="0" smtClean="0"/>
              <a:t>lavná budova – byt</a:t>
            </a:r>
            <a:r>
              <a:rPr lang="sk-SK" sz="1600" dirty="0"/>
              <a:t>, rodinný dom</a:t>
            </a:r>
            <a:r>
              <a:rPr lang="sk-SK" sz="1600" dirty="0" smtClean="0"/>
              <a:t>, chalupa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garáže, ploty </a:t>
            </a:r>
            <a:r>
              <a:rPr lang="sk-SK" sz="1600" dirty="0"/>
              <a:t>a ohradové múry, stavebný materiál </a:t>
            </a:r>
            <a:r>
              <a:rPr lang="sk-SK" sz="1600" dirty="0" smtClean="0"/>
              <a:t>určený </a:t>
            </a:r>
            <a:r>
              <a:rPr lang="sk-SK" sz="1600" dirty="0"/>
              <a:t>k údržbe alebo rekonštrukcii </a:t>
            </a:r>
            <a:r>
              <a:rPr lang="sk-SK" sz="1600" dirty="0" smtClean="0"/>
              <a:t>budovy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b="1" dirty="0" smtClean="0"/>
              <a:t>ZADARMO</a:t>
            </a:r>
            <a:r>
              <a:rPr lang="sk-SK" sz="1600" dirty="0" smtClean="0"/>
              <a:t> </a:t>
            </a:r>
            <a:r>
              <a:rPr lang="sk-SK" sz="1600" dirty="0"/>
              <a:t>poistenie vedľajšej stavby nachádzajúcej sa na jednom pozemku </a:t>
            </a:r>
            <a:r>
              <a:rPr lang="sk-SK" sz="1600" dirty="0" smtClean="0"/>
              <a:t>spolu s </a:t>
            </a:r>
            <a:r>
              <a:rPr lang="sk-SK" sz="1600" dirty="0"/>
              <a:t>hlavnou </a:t>
            </a:r>
            <a:r>
              <a:rPr lang="sk-SK" sz="1600" dirty="0" smtClean="0"/>
              <a:t>budovou, dreváreň, </a:t>
            </a:r>
            <a:r>
              <a:rPr lang="sk-SK" sz="1600" dirty="0"/>
              <a:t>kôlňa, práčovňa, záhradný </a:t>
            </a:r>
            <a:r>
              <a:rPr lang="sk-SK" sz="1600" dirty="0" smtClean="0"/>
              <a:t>domček</a:t>
            </a:r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automaticky </a:t>
            </a:r>
            <a:r>
              <a:rPr lang="sk-SK" sz="1600" dirty="0"/>
              <a:t>kryté aj stavebné súčasti a príslušenstvo budov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široká paleta asistenčných služieb a špeciálnych pripoistení</a:t>
            </a:r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Poistenie domácnosti</a:t>
            </a:r>
            <a:endParaRPr lang="sk-SK" sz="2000" b="1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zariadenie domácnosti </a:t>
            </a:r>
            <a:r>
              <a:rPr lang="sk-SK" sz="1400" dirty="0" smtClean="0"/>
              <a:t>(</a:t>
            </a:r>
            <a:r>
              <a:rPr lang="sk-SK" sz="1400" dirty="0"/>
              <a:t>súhrn vecí a zariadení, ktoré nie sú pevne spojené s </a:t>
            </a:r>
            <a:r>
              <a:rPr lang="sk-SK" sz="1400" dirty="0" smtClean="0"/>
              <a:t>nehnuteľnosťou)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zodpovednosť príslušníkov domácnosti za škodu vzniknutú inému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elektromotory </a:t>
            </a:r>
            <a:r>
              <a:rPr lang="sk-SK" sz="1600" dirty="0"/>
              <a:t>v domácich spotrebičoch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asistenčné služby</a:t>
            </a:r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>
              <a:spcBef>
                <a:spcPts val="300"/>
              </a:spcBef>
            </a:pPr>
            <a:endParaRPr lang="sk-SK" sz="1600" dirty="0" smtClean="0"/>
          </a:p>
        </p:txBody>
      </p:sp>
      <p:sp>
        <p:nvSpPr>
          <p:cNvPr id="8" name="Oválna bublina 7"/>
          <p:cNvSpPr/>
          <p:nvPr/>
        </p:nvSpPr>
        <p:spPr>
          <a:xfrm>
            <a:off x="5834093" y="2984314"/>
            <a:ext cx="3057907" cy="1520456"/>
          </a:xfrm>
          <a:prstGeom prst="wedgeEllipseCallout">
            <a:avLst>
              <a:gd name="adj1" fmla="val -49589"/>
              <a:gd name="adj2" fmla="val -43794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1600" dirty="0">
                <a:solidFill>
                  <a:schemeClr val="tx1"/>
                </a:solidFill>
              </a:rPr>
              <a:t>Poistíme aj nehnuteľnosti, ktorým ostatné poisťovne dali </a:t>
            </a:r>
            <a:r>
              <a:rPr lang="sk-SK" sz="1600" b="1" dirty="0" smtClean="0">
                <a:solidFill>
                  <a:schemeClr val="tx1"/>
                </a:solidFill>
              </a:rPr>
              <a:t>STOPKU</a:t>
            </a:r>
            <a:endParaRPr lang="sk-SK" sz="1600" b="1" dirty="0">
              <a:solidFill>
                <a:schemeClr val="tx1"/>
              </a:solidFill>
            </a:endParaRPr>
          </a:p>
        </p:txBody>
      </p:sp>
      <p:sp>
        <p:nvSpPr>
          <p:cNvPr id="9" name="Zástupný objekt pre číslo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4</a:t>
            </a:fld>
            <a:endParaRPr lang="en-US"/>
          </a:p>
        </p:txBody>
      </p:sp>
      <p:sp>
        <p:nvSpPr>
          <p:cNvPr id="15" name="Tlačidlo akcie: Informácie 14">
            <a:hlinkClick r:id="" action="ppaction://noaction" highlightClick="1"/>
          </p:cNvPr>
          <p:cNvSpPr/>
          <p:nvPr/>
        </p:nvSpPr>
        <p:spPr>
          <a:xfrm>
            <a:off x="662400" y="6096914"/>
            <a:ext cx="595423" cy="441998"/>
          </a:xfrm>
          <a:prstGeom prst="actionButtonInformation">
            <a:avLst/>
          </a:prstGeom>
          <a:solidFill>
            <a:srgbClr val="C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16" name="BlokTextu 15"/>
          <p:cNvSpPr txBox="1"/>
          <p:nvPr/>
        </p:nvSpPr>
        <p:spPr>
          <a:xfrm>
            <a:off x="1257823" y="6021027"/>
            <a:ext cx="706747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/>
              <a:t>Poistenie </a:t>
            </a:r>
            <a:r>
              <a:rPr lang="sk-SK" sz="1600" dirty="0"/>
              <a:t>nehnuteľnosti bez domácnosti a naopak nie je úplné a vystavujete sa tak riziku, že v prípade škody budete opravy hradiť z vlastných </a:t>
            </a:r>
            <a:r>
              <a:rPr lang="sk-SK" sz="1600" dirty="0" smtClean="0"/>
              <a:t>prostriedkov.</a:t>
            </a:r>
            <a:endParaRPr lang="sk-SK" sz="1600" dirty="0"/>
          </a:p>
        </p:txBody>
      </p:sp>
    </p:spTree>
    <p:extLst>
      <p:ext uri="{BB962C8B-B14F-4D97-AF65-F5344CB8AC3E}">
        <p14:creationId xmlns:p14="http://schemas.microsoft.com/office/powerpoint/2010/main" val="3089670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89000"/>
          </a:xfrm>
        </p:spPr>
        <p:txBody>
          <a:bodyPr anchor="ctr">
            <a:noAutofit/>
          </a:bodyPr>
          <a:lstStyle/>
          <a:p>
            <a:pPr algn="l"/>
            <a:r>
              <a:rPr lang="sk-SK" sz="3000" b="1" dirty="0" smtClean="0">
                <a:solidFill>
                  <a:schemeClr val="bg1"/>
                </a:solidFill>
              </a:rPr>
              <a:t>Cestovné poistenie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Zástupný symbol obsahu 2">
            <a:extLst>
              <a:ext uri="{FF2B5EF4-FFF2-40B4-BE49-F238E27FC236}">
                <a16:creationId xmlns="" xmlns:a16="http://schemas.microsoft.com/office/drawing/2014/main" id="{C9CA34C5-1949-430B-B03E-F8D3732DDC7E}"/>
              </a:ext>
            </a:extLst>
          </p:cNvPr>
          <p:cNvSpPr txBox="1">
            <a:spLocks/>
          </p:cNvSpPr>
          <p:nvPr/>
        </p:nvSpPr>
        <p:spPr>
          <a:xfrm>
            <a:off x="457200" y="3213839"/>
            <a:ext cx="6112276" cy="273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spcBef>
                <a:spcPts val="600"/>
              </a:spcBef>
              <a:buFont typeface="Wingdings" pitchFamily="2" charset="2"/>
              <a:buChar char="§"/>
            </a:pPr>
            <a:endParaRPr lang="sk-SK" altLang="sk-SK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252000" y="1516750"/>
            <a:ext cx="8640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Cestovné poistenie v zahraničí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liečebné náklady vynaložené na neodkladnú lekársku starostlivosť poskytnutú v </a:t>
            </a:r>
            <a:r>
              <a:rPr lang="sk-SK" sz="1600" dirty="0" smtClean="0"/>
              <a:t>zahraničí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preplatí náklady na liečbu v plnej sume, a to nie len u štátneho, ale aj u súkromného </a:t>
            </a:r>
            <a:r>
              <a:rPr lang="sk-SK" sz="1600" dirty="0" smtClean="0"/>
              <a:t>lekára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pripoistenia:</a:t>
            </a:r>
          </a:p>
          <a:p>
            <a:pPr marL="64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/>
              <a:t>úrazové poistenie </a:t>
            </a:r>
            <a:r>
              <a:rPr lang="sk-SK" sz="1400" dirty="0"/>
              <a:t>(trvalé následky úrazu a smrť následkom úrazu)</a:t>
            </a:r>
          </a:p>
          <a:p>
            <a:pPr marL="64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600" dirty="0"/>
              <a:t>poistenie batožín a vecí osobnej potreby</a:t>
            </a:r>
          </a:p>
          <a:p>
            <a:pPr marL="64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/>
              <a:t>poistenie zodpovednosti za škodu </a:t>
            </a:r>
            <a:r>
              <a:rPr lang="sk-SK" sz="1400" dirty="0" smtClean="0"/>
              <a:t>(ak </a:t>
            </a:r>
            <a:r>
              <a:rPr lang="sk-SK" sz="1400" dirty="0"/>
              <a:t>spôsobíte tretej osobe škodu)</a:t>
            </a:r>
          </a:p>
          <a:p>
            <a:pPr marL="64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/>
              <a:t>poistenie nepojazdného vozidla</a:t>
            </a:r>
          </a:p>
          <a:p>
            <a:pPr marL="64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/>
              <a:t>poistenie predčasného návratu</a:t>
            </a:r>
          </a:p>
          <a:p>
            <a:pPr marL="645750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/>
              <a:t>poistenie storna zájazdu</a:t>
            </a:r>
          </a:p>
          <a:p>
            <a:pPr>
              <a:spcBef>
                <a:spcPts val="300"/>
              </a:spcBef>
            </a:pPr>
            <a:endParaRPr lang="sk-SK" sz="1600" dirty="0"/>
          </a:p>
          <a:p>
            <a:pPr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Tuzemské cestovné poistenie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poistenie </a:t>
            </a:r>
            <a:r>
              <a:rPr lang="sk-SK" sz="1600" dirty="0"/>
              <a:t>batožiny (lyžiarska výstroj, fotoaparát, kamera a i</a:t>
            </a:r>
            <a:r>
              <a:rPr lang="sk-SK" sz="1600" dirty="0" smtClean="0"/>
              <a:t>.)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poistenie trvalých následkov a smrť následkom úrazu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poistenie zodpovednosti </a:t>
            </a:r>
            <a:r>
              <a:rPr lang="sk-SK" sz="1600" dirty="0"/>
              <a:t>za </a:t>
            </a:r>
            <a:r>
              <a:rPr lang="sk-SK" sz="1600" dirty="0" smtClean="0"/>
              <a:t>škodu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poistenie storno </a:t>
            </a:r>
            <a:r>
              <a:rPr lang="sk-SK" sz="1600" dirty="0"/>
              <a:t>zájazdu či nečerpané </a:t>
            </a:r>
            <a:r>
              <a:rPr lang="sk-SK" sz="1600" dirty="0" smtClean="0"/>
              <a:t>služby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náklady </a:t>
            </a:r>
            <a:r>
              <a:rPr lang="sk-SK" sz="1600" dirty="0"/>
              <a:t>na zásah Horskej záchrannej </a:t>
            </a:r>
            <a:r>
              <a:rPr lang="sk-SK" sz="1600" dirty="0" smtClean="0"/>
              <a:t>služby</a:t>
            </a:r>
          </a:p>
        </p:txBody>
      </p:sp>
      <p:sp>
        <p:nvSpPr>
          <p:cNvPr id="3" name="Oválna bublina 2"/>
          <p:cNvSpPr/>
          <p:nvPr/>
        </p:nvSpPr>
        <p:spPr>
          <a:xfrm>
            <a:off x="6448825" y="3024239"/>
            <a:ext cx="2402958" cy="1488558"/>
          </a:xfrm>
          <a:prstGeom prst="wedgeEllipseCallout">
            <a:avLst>
              <a:gd name="adj1" fmla="val -63312"/>
              <a:gd name="adj2" fmla="val -68928"/>
            </a:avLst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000" b="1" dirty="0" smtClean="0">
                <a:solidFill>
                  <a:srgbClr val="FF0000"/>
                </a:solidFill>
              </a:rPr>
              <a:t>Možnosť uzatvoriť aj </a:t>
            </a:r>
            <a:r>
              <a:rPr lang="sk-SK" sz="2400" b="1" spc="150" dirty="0" smtClean="0">
                <a:solidFill>
                  <a:srgbClr val="FF0000"/>
                </a:solidFill>
              </a:rPr>
              <a:t>ONLINE</a:t>
            </a:r>
            <a:endParaRPr lang="sk-SK" b="1" spc="150" dirty="0">
              <a:solidFill>
                <a:srgbClr val="FF0000"/>
              </a:solidFill>
            </a:endParaRP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92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746"/>
            <a:ext cx="8229600" cy="889000"/>
          </a:xfrm>
        </p:spPr>
        <p:txBody>
          <a:bodyPr anchor="ctr">
            <a:noAutofit/>
          </a:bodyPr>
          <a:lstStyle/>
          <a:p>
            <a:pPr algn="l"/>
            <a:r>
              <a:rPr lang="sk-SK" sz="3200" b="1" dirty="0" smtClean="0">
                <a:solidFill>
                  <a:schemeClr val="bg1"/>
                </a:solidFill>
              </a:rPr>
              <a:t>Životné poistenie 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Zástupný symbol obsahu 2">
            <a:extLst>
              <a:ext uri="{FF2B5EF4-FFF2-40B4-BE49-F238E27FC236}">
                <a16:creationId xmlns="" xmlns:a16="http://schemas.microsoft.com/office/drawing/2014/main" id="{C9CA34C5-1949-430B-B03E-F8D3732DDC7E}"/>
              </a:ext>
            </a:extLst>
          </p:cNvPr>
          <p:cNvSpPr txBox="1">
            <a:spLocks/>
          </p:cNvSpPr>
          <p:nvPr/>
        </p:nvSpPr>
        <p:spPr>
          <a:xfrm>
            <a:off x="457200" y="3213839"/>
            <a:ext cx="6112276" cy="273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spcBef>
                <a:spcPts val="600"/>
              </a:spcBef>
              <a:buFont typeface="Wingdings" pitchFamily="2" charset="2"/>
              <a:buChar char="§"/>
            </a:pPr>
            <a:endParaRPr lang="sk-SK" altLang="sk-SK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52000" y="1513363"/>
            <a:ext cx="8730076" cy="459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„Železná“ rezerva na </a:t>
            </a:r>
            <a:r>
              <a:rPr lang="sk-SK" sz="2000" b="1" dirty="0">
                <a:solidFill>
                  <a:srgbClr val="C00000"/>
                </a:solidFill>
              </a:rPr>
              <a:t>preklenutie finančne náročného obdobia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garantovaný výnos </a:t>
            </a:r>
            <a:r>
              <a:rPr lang="sk-SK" sz="1400" dirty="0" smtClean="0"/>
              <a:t>(TÚM + výnosy zo zisku poisťovne)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finančné zabezpečenie blízkych v prípade smrti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šetrenie do </a:t>
            </a:r>
            <a:r>
              <a:rPr lang="sk-SK" sz="1600" dirty="0" smtClean="0"/>
              <a:t>budúcnosti pre </a:t>
            </a:r>
            <a:r>
              <a:rPr lang="sk-SK" sz="1600" dirty="0"/>
              <a:t>prípad </a:t>
            </a:r>
            <a:r>
              <a:rPr lang="sk-SK" sz="1600" dirty="0" smtClean="0"/>
              <a:t>dožitia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možnosť jednorazového vloženia peňazí – zhodnocovanie a krytie rizík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b</a:t>
            </a:r>
            <a:r>
              <a:rPr lang="sk-SK" sz="1600" dirty="0" smtClean="0"/>
              <a:t>ez dedičského konania </a:t>
            </a:r>
            <a:r>
              <a:rPr lang="sk-SK" sz="1400" dirty="0" smtClean="0"/>
              <a:t>(peniaze </a:t>
            </a:r>
            <a:r>
              <a:rPr lang="sk-SK" sz="1400" dirty="0"/>
              <a:t>vyplatené hneď po doriešení potrebných </a:t>
            </a:r>
            <a:r>
              <a:rPr lang="sk-SK" sz="1400" dirty="0" smtClean="0"/>
              <a:t>náležitostí)</a:t>
            </a:r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doplnkové pripoistenia: smrť následkom úrazu, trvalé následky úrazu, invalidita úrazom, dlhodobá práceneschopnosť, hospitalizácia, chirurgický zákrok, kritické choroby a iné</a:t>
            </a:r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poistenie pripravené pre každého: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 smtClean="0"/>
              <a:t>do 65</a:t>
            </a:r>
            <a:r>
              <a:rPr lang="sk-SK" sz="1600" dirty="0"/>
              <a:t>. roku života pre variant Poistenie pre prípad dožitia alebo smrti </a:t>
            </a:r>
            <a:endParaRPr lang="sk-SK" sz="1600" dirty="0" smtClean="0"/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 smtClean="0"/>
              <a:t>do </a:t>
            </a:r>
            <a:r>
              <a:rPr lang="sk-SK" sz="1600" dirty="0"/>
              <a:t>75. roku života pre variant Poistenie pre prípad dožitia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pl-PL" sz="1600" dirty="0" smtClean="0"/>
              <a:t>minimálna </a:t>
            </a:r>
            <a:r>
              <a:rPr lang="pl-PL" sz="1600" dirty="0"/>
              <a:t>dĺžka trvania poistenia je 10 </a:t>
            </a:r>
            <a:r>
              <a:rPr lang="pl-PL" sz="1600" dirty="0" smtClean="0"/>
              <a:t>rokov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 smtClean="0"/>
              <a:t>maximálna </a:t>
            </a:r>
            <a:r>
              <a:rPr lang="sk-SK" sz="1600" dirty="0"/>
              <a:t>60 rokov (najviac však do 75. roku života) pre variant Poistenie pre prípad dožitia alebo </a:t>
            </a:r>
            <a:r>
              <a:rPr lang="sk-SK" sz="1600" dirty="0" smtClean="0"/>
              <a:t>smrti a 70 rokov (najviac však do 85. roku života) pre variant Poistenie pre prípad dožitia</a:t>
            </a:r>
          </a:p>
        </p:txBody>
      </p:sp>
      <p:sp>
        <p:nvSpPr>
          <p:cNvPr id="5" name="Zástupný objekt pre číslo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52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1746"/>
            <a:ext cx="8229600" cy="889000"/>
          </a:xfrm>
        </p:spPr>
        <p:txBody>
          <a:bodyPr anchor="ctr">
            <a:noAutofit/>
          </a:bodyPr>
          <a:lstStyle/>
          <a:p>
            <a:pPr algn="l"/>
            <a:r>
              <a:rPr lang="sk-SK" sz="3200" b="1" dirty="0" smtClean="0">
                <a:solidFill>
                  <a:schemeClr val="bg1"/>
                </a:solidFill>
              </a:rPr>
              <a:t>Životné poistenie 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Zástupný symbol obsahu 2">
            <a:extLst>
              <a:ext uri="{FF2B5EF4-FFF2-40B4-BE49-F238E27FC236}">
                <a16:creationId xmlns="" xmlns:a16="http://schemas.microsoft.com/office/drawing/2014/main" id="{C9CA34C5-1949-430B-B03E-F8D3732DDC7E}"/>
              </a:ext>
            </a:extLst>
          </p:cNvPr>
          <p:cNvSpPr txBox="1">
            <a:spLocks/>
          </p:cNvSpPr>
          <p:nvPr/>
        </p:nvSpPr>
        <p:spPr>
          <a:xfrm>
            <a:off x="457200" y="3213839"/>
            <a:ext cx="6112276" cy="273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spcBef>
                <a:spcPts val="600"/>
              </a:spcBef>
              <a:buFont typeface="Wingdings" pitchFamily="2" charset="2"/>
              <a:buChar char="§"/>
            </a:pPr>
            <a:endParaRPr lang="sk-SK" altLang="sk-SK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sp>
        <p:nvSpPr>
          <p:cNvPr id="7" name="BlokTextu 6"/>
          <p:cNvSpPr txBox="1"/>
          <p:nvPr/>
        </p:nvSpPr>
        <p:spPr>
          <a:xfrm>
            <a:off x="252000" y="1514159"/>
            <a:ext cx="8640000" cy="2039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k-SK" sz="2000" b="1" dirty="0">
                <a:solidFill>
                  <a:srgbClr val="C00000"/>
                </a:solidFill>
              </a:rPr>
              <a:t>Zmierniť starosti svojim najbližším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 smtClean="0"/>
              <a:t>doživotné poistenie </a:t>
            </a:r>
            <a:r>
              <a:rPr lang="sk-SK" sz="1600" dirty="0"/>
              <a:t>pre prípad smrti s možnosťou jednorazového </a:t>
            </a:r>
            <a:r>
              <a:rPr lang="sk-SK" sz="1600" dirty="0" smtClean="0"/>
              <a:t>vkladu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 smtClean="0"/>
              <a:t>výber </a:t>
            </a:r>
            <a:r>
              <a:rPr lang="sk-SK" sz="1600" dirty="0" err="1" smtClean="0"/>
              <a:t>lehotného</a:t>
            </a:r>
            <a:r>
              <a:rPr lang="sk-SK" sz="1600" dirty="0" smtClean="0"/>
              <a:t> poistného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600" dirty="0" smtClean="0"/>
              <a:t>fixná </a:t>
            </a:r>
            <a:r>
              <a:rPr lang="pl-PL" sz="1600" dirty="0"/>
              <a:t>doba platenia </a:t>
            </a:r>
            <a:r>
              <a:rPr lang="pl-PL" sz="1600" dirty="0" smtClean="0"/>
              <a:t>10 rokov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pl-PL" sz="1600" dirty="0"/>
              <a:t>v</a:t>
            </a:r>
            <a:r>
              <a:rPr lang="pl-PL" sz="1600" dirty="0" smtClean="0"/>
              <a:t>stupný vek </a:t>
            </a:r>
            <a:r>
              <a:rPr lang="sk-SK" sz="1600" dirty="0"/>
              <a:t>minimálne 20 a maximálne 70 </a:t>
            </a:r>
            <a:r>
              <a:rPr lang="sk-SK" sz="1600" dirty="0" smtClean="0"/>
              <a:t>rokov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Ø"/>
            </a:pPr>
            <a:r>
              <a:rPr lang="sk-SK" sz="1600" dirty="0" smtClean="0"/>
              <a:t>poistenie bez oceňovania s čakacou dobou dva roky </a:t>
            </a:r>
            <a:r>
              <a:rPr lang="sk-SK" sz="1400" dirty="0" smtClean="0"/>
              <a:t>(v prípade</a:t>
            </a:r>
            <a:r>
              <a:rPr lang="sk-SK" sz="1400" dirty="0"/>
              <a:t>, ak by došlo k úmrtiu poisteného do tejto lehoty, poistné, ktoré bolo zaplatené, sa </a:t>
            </a:r>
            <a:r>
              <a:rPr lang="sk-SK" sz="1400" dirty="0" smtClean="0"/>
              <a:t>vráti)</a:t>
            </a:r>
            <a:endParaRPr lang="pl-PL" sz="1600" dirty="0" smtClean="0"/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7</a:t>
            </a:fld>
            <a:endParaRPr lang="en-US"/>
          </a:p>
        </p:txBody>
      </p:sp>
      <p:sp>
        <p:nvSpPr>
          <p:cNvPr id="4" name="Zaoblený obdĺžnik 3"/>
          <p:cNvSpPr/>
          <p:nvPr/>
        </p:nvSpPr>
        <p:spPr>
          <a:xfrm>
            <a:off x="252000" y="3807095"/>
            <a:ext cx="8640000" cy="2444960"/>
          </a:xfrm>
          <a:prstGeom prst="roundRect">
            <a:avLst/>
          </a:prstGeom>
          <a:noFill/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dĺžnik 4"/>
          <p:cNvSpPr/>
          <p:nvPr/>
        </p:nvSpPr>
        <p:spPr>
          <a:xfrm>
            <a:off x="457200" y="3970507"/>
            <a:ext cx="8229600" cy="210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</a:pPr>
            <a:r>
              <a:rPr lang="sk-SK" sz="2000" b="1" dirty="0">
                <a:solidFill>
                  <a:srgbClr val="C00000"/>
                </a:solidFill>
              </a:rPr>
              <a:t>Štartovací balík pre deti a vnúčatá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poistenie </a:t>
            </a:r>
            <a:r>
              <a:rPr lang="sk-SK" sz="1600" dirty="0" err="1"/>
              <a:t>Provital</a:t>
            </a:r>
            <a:r>
              <a:rPr lang="sk-SK" sz="1600" dirty="0"/>
              <a:t> Junior chráni našich najmenších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možno </a:t>
            </a:r>
            <a:r>
              <a:rPr lang="sk-SK" sz="1600" dirty="0"/>
              <a:t>uzavrieť už od narodenia do 15. roku života </a:t>
            </a:r>
            <a:r>
              <a:rPr lang="sk-SK" sz="1400" dirty="0"/>
              <a:t>(</a:t>
            </a:r>
            <a:r>
              <a:rPr lang="pl-PL" sz="1400" dirty="0"/>
              <a:t>poistná doba je do 27. roku veku dieťaťa)</a:t>
            </a:r>
            <a:endParaRPr lang="sk-SK" sz="1400" dirty="0"/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finančná </a:t>
            </a:r>
            <a:r>
              <a:rPr lang="sk-SK" sz="1600" dirty="0"/>
              <a:t>prémia vo výške 105 % aktuálnej hodnoty poistenia </a:t>
            </a:r>
            <a:r>
              <a:rPr lang="sk-SK" sz="1600" dirty="0" smtClean="0"/>
              <a:t>pri: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 smtClean="0"/>
              <a:t>začiatku </a:t>
            </a:r>
            <a:r>
              <a:rPr lang="sk-SK" sz="1600" dirty="0"/>
              <a:t>štúdia na vysokej </a:t>
            </a:r>
            <a:r>
              <a:rPr lang="sk-SK" sz="1600" dirty="0" smtClean="0"/>
              <a:t>škole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 smtClean="0"/>
              <a:t>uzatvorení manželstva</a:t>
            </a:r>
          </a:p>
          <a:p>
            <a:pPr marL="742950" lvl="1" indent="-2857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sk-SK" sz="1600" dirty="0" smtClean="0"/>
              <a:t>vzatí </a:t>
            </a:r>
            <a:r>
              <a:rPr lang="sk-SK" sz="1600" dirty="0"/>
              <a:t>úveru na </a:t>
            </a:r>
            <a:r>
              <a:rPr lang="sk-SK" sz="1600" dirty="0" smtClean="0"/>
              <a:t>bývanie</a:t>
            </a:r>
            <a:endParaRPr lang="sk-SK" sz="1600" dirty="0"/>
          </a:p>
        </p:txBody>
      </p:sp>
      <p:sp>
        <p:nvSpPr>
          <p:cNvPr id="6" name="BlokTextu 5"/>
          <p:cNvSpPr txBox="1"/>
          <p:nvPr/>
        </p:nvSpPr>
        <p:spPr>
          <a:xfrm rot="20429088">
            <a:off x="6378314" y="5091274"/>
            <a:ext cx="22338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DARČEK</a:t>
            </a:r>
            <a:endParaRPr lang="sk-SK" sz="4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649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="" xmlns:a16="http://schemas.microsoft.com/office/drawing/2014/main" id="{EF95456E-BA70-4CD2-B830-4D5E8B794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89000"/>
          </a:xfrm>
        </p:spPr>
        <p:txBody>
          <a:bodyPr anchor="ctr">
            <a:normAutofit/>
          </a:bodyPr>
          <a:lstStyle/>
          <a:p>
            <a:pPr algn="l"/>
            <a:r>
              <a:rPr lang="sk-SK" sz="3200" b="1" dirty="0" smtClean="0">
                <a:solidFill>
                  <a:schemeClr val="bg1"/>
                </a:solidFill>
              </a:rPr>
              <a:t>Zľava 25 % na úrazové poistenie 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sp>
        <p:nvSpPr>
          <p:cNvPr id="2" name="BlokTextu 1"/>
          <p:cNvSpPr txBox="1"/>
          <p:nvPr/>
        </p:nvSpPr>
        <p:spPr>
          <a:xfrm>
            <a:off x="247650" y="1501750"/>
            <a:ext cx="8640000" cy="4732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300"/>
              </a:spcBef>
            </a:pPr>
            <a:r>
              <a:rPr lang="sk-SK" sz="2000" b="1" dirty="0" smtClean="0">
                <a:solidFill>
                  <a:srgbClr val="C00000"/>
                </a:solidFill>
              </a:rPr>
              <a:t>Výhody </a:t>
            </a:r>
            <a:r>
              <a:rPr lang="sk-SK" sz="2000" b="1" dirty="0">
                <a:solidFill>
                  <a:srgbClr val="C00000"/>
                </a:solidFill>
              </a:rPr>
              <a:t>úrazového poistenia</a:t>
            </a:r>
            <a:endParaRPr lang="sk-SK" sz="2000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 smtClean="0"/>
              <a:t>zľava </a:t>
            </a:r>
            <a:r>
              <a:rPr lang="sk-SK" sz="1600" dirty="0"/>
              <a:t>na poistnom počas celej doby poistenia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o</a:t>
            </a:r>
            <a:r>
              <a:rPr lang="sk-SK" sz="1600" dirty="0" smtClean="0"/>
              <a:t>chrana </a:t>
            </a:r>
            <a:r>
              <a:rPr lang="sk-SK" sz="1600" dirty="0"/>
              <a:t>kdekoľvek na svete 24 hodín, 7 dní v týždni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f</a:t>
            </a:r>
            <a:r>
              <a:rPr lang="sk-SK" sz="1600" dirty="0" smtClean="0"/>
              <a:t>inančná </a:t>
            </a:r>
            <a:r>
              <a:rPr lang="sk-SK" sz="1600" dirty="0"/>
              <a:t>kompenzácia v prípade úrazu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p</a:t>
            </a:r>
            <a:r>
              <a:rPr lang="sk-SK" sz="1600" dirty="0" smtClean="0"/>
              <a:t>oistenie </a:t>
            </a:r>
            <a:r>
              <a:rPr lang="sk-SK" sz="1600" dirty="0"/>
              <a:t>seba, partnera a detí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ľ</a:t>
            </a:r>
            <a:r>
              <a:rPr lang="sk-SK" sz="1600" dirty="0" smtClean="0"/>
              <a:t>ubovoľná </a:t>
            </a:r>
            <a:r>
              <a:rPr lang="sk-SK" sz="1600" dirty="0"/>
              <a:t>doba poistenia až do veku 75 rokov poisteného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p</a:t>
            </a:r>
            <a:r>
              <a:rPr lang="sk-SK" sz="1600" dirty="0" smtClean="0"/>
              <a:t>oistenie </a:t>
            </a:r>
            <a:r>
              <a:rPr lang="sk-SK" sz="1600" dirty="0"/>
              <a:t>sa vzťahuje aj na úrazy spôsobené pri športe</a:t>
            </a:r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>
              <a:spcBef>
                <a:spcPts val="300"/>
              </a:spcBef>
            </a:pPr>
            <a:endParaRPr lang="sk-SK" sz="1600" dirty="0" smtClean="0"/>
          </a:p>
          <a:p>
            <a:pPr>
              <a:spcBef>
                <a:spcPts val="300"/>
              </a:spcBef>
            </a:pPr>
            <a:r>
              <a:rPr lang="sk-SK" sz="2000" b="1" dirty="0">
                <a:solidFill>
                  <a:srgbClr val="C00000"/>
                </a:solidFill>
              </a:rPr>
              <a:t>Ponuka krytia rizík</a:t>
            </a:r>
            <a:endParaRPr lang="sk-SK" sz="2000" dirty="0">
              <a:solidFill>
                <a:srgbClr val="C00000"/>
              </a:solidFill>
            </a:endParaRP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s</a:t>
            </a:r>
            <a:r>
              <a:rPr lang="sk-SK" sz="1600" dirty="0" smtClean="0"/>
              <a:t>mrť </a:t>
            </a:r>
            <a:r>
              <a:rPr lang="sk-SK" sz="1600" dirty="0"/>
              <a:t>následkom úrazu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t</a:t>
            </a:r>
            <a:r>
              <a:rPr lang="sk-SK" sz="1600" dirty="0" smtClean="0"/>
              <a:t>rvalé </a:t>
            </a:r>
            <a:r>
              <a:rPr lang="sk-SK" sz="1600" dirty="0"/>
              <a:t>následky úrazu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t</a:t>
            </a:r>
            <a:r>
              <a:rPr lang="sk-SK" sz="1600" dirty="0" smtClean="0"/>
              <a:t>rvalé </a:t>
            </a:r>
            <a:r>
              <a:rPr lang="sk-SK" sz="1600" dirty="0"/>
              <a:t>následky úrazu s progresívnym plnením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č</a:t>
            </a:r>
            <a:r>
              <a:rPr lang="sk-SK" sz="1600" dirty="0" smtClean="0"/>
              <a:t>as </a:t>
            </a:r>
            <a:r>
              <a:rPr lang="sk-SK" sz="1600" dirty="0"/>
              <a:t>nevyhnutného liečenia úrazu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h</a:t>
            </a:r>
            <a:r>
              <a:rPr lang="sk-SK" sz="1600" dirty="0" smtClean="0"/>
              <a:t>ospitalizácia </a:t>
            </a:r>
            <a:r>
              <a:rPr lang="sk-SK" sz="1600" dirty="0"/>
              <a:t>následkom úrazu</a:t>
            </a:r>
          </a:p>
          <a:p>
            <a:pPr marL="285750" indent="-285750">
              <a:spcBef>
                <a:spcPts val="300"/>
              </a:spcBef>
              <a:buClr>
                <a:srgbClr val="C00000"/>
              </a:buClr>
              <a:buFont typeface="Wingdings" panose="05000000000000000000" pitchFamily="2" charset="2"/>
              <a:buChar char="Ø"/>
            </a:pPr>
            <a:r>
              <a:rPr lang="sk-SK" sz="1600" dirty="0"/>
              <a:t>m</a:t>
            </a:r>
            <a:r>
              <a:rPr lang="sk-SK" sz="1600" dirty="0" smtClean="0"/>
              <a:t>esačná </a:t>
            </a:r>
            <a:r>
              <a:rPr lang="sk-SK" sz="1600" dirty="0"/>
              <a:t>výplata v prípade neschopnosti pracovať následkom </a:t>
            </a:r>
            <a:r>
              <a:rPr lang="sk-SK" sz="1600" dirty="0" smtClean="0"/>
              <a:t>úrazu</a:t>
            </a:r>
          </a:p>
        </p:txBody>
      </p:sp>
      <p:sp>
        <p:nvSpPr>
          <p:cNvPr id="3" name="Zástupný objekt pre číslo snímky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C1A59-AF17-4946-8B49-C6D0DB35D3EB}" type="slidenum">
              <a:rPr lang="en-US" smtClean="0"/>
              <a:t>8</a:t>
            </a:fld>
            <a:endParaRPr lang="en-US"/>
          </a:p>
        </p:txBody>
      </p:sp>
      <p:sp>
        <p:nvSpPr>
          <p:cNvPr id="6" name="Výbuch 1 5"/>
          <p:cNvSpPr/>
          <p:nvPr/>
        </p:nvSpPr>
        <p:spPr>
          <a:xfrm rot="894909">
            <a:off x="5577977" y="2051591"/>
            <a:ext cx="3159311" cy="3336269"/>
          </a:xfrm>
          <a:prstGeom prst="irregularSeal1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k-SK" sz="2200" b="1" dirty="0">
                <a:solidFill>
                  <a:srgbClr val="FF0000"/>
                </a:solidFill>
              </a:rPr>
              <a:t>Ponuka na zľavu platí do </a:t>
            </a:r>
            <a:r>
              <a:rPr lang="sk-SK" sz="2200" b="1" dirty="0" smtClean="0">
                <a:solidFill>
                  <a:srgbClr val="FF0000"/>
                </a:solidFill>
              </a:rPr>
              <a:t>10</a:t>
            </a:r>
            <a:r>
              <a:rPr lang="sk-SK" sz="2200" b="1" dirty="0">
                <a:solidFill>
                  <a:srgbClr val="FF0000"/>
                </a:solidFill>
              </a:rPr>
              <a:t>. </a:t>
            </a:r>
            <a:r>
              <a:rPr lang="sk-SK" sz="2200" b="1" dirty="0" smtClean="0">
                <a:solidFill>
                  <a:srgbClr val="FF0000"/>
                </a:solidFill>
              </a:rPr>
              <a:t>10. 2018</a:t>
            </a:r>
            <a:endParaRPr lang="sk-SK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38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8150"/>
            <a:ext cx="8229600" cy="889000"/>
          </a:xfrm>
        </p:spPr>
        <p:txBody>
          <a:bodyPr anchor="ctr">
            <a:noAutofit/>
          </a:bodyPr>
          <a:lstStyle/>
          <a:p>
            <a:pPr algn="l"/>
            <a:r>
              <a:rPr lang="sk-SK" sz="3000" b="1" dirty="0" smtClean="0">
                <a:solidFill>
                  <a:schemeClr val="bg1"/>
                </a:solidFill>
              </a:rPr>
              <a:t>Prečo sa poistiť </a:t>
            </a:r>
            <a:br>
              <a:rPr lang="sk-SK" sz="3000" b="1" dirty="0" smtClean="0">
                <a:solidFill>
                  <a:schemeClr val="bg1"/>
                </a:solidFill>
              </a:rPr>
            </a:br>
            <a:r>
              <a:rPr lang="sk-SK" sz="3000" b="1" dirty="0" smtClean="0">
                <a:solidFill>
                  <a:schemeClr val="bg1"/>
                </a:solidFill>
              </a:rPr>
              <a:t>v KOMUNÁLNEJ poisťovni</a:t>
            </a:r>
            <a:endParaRPr lang="en-US" sz="3000" b="1" dirty="0">
              <a:solidFill>
                <a:schemeClr val="bg1"/>
              </a:solidFill>
            </a:endParaRPr>
          </a:p>
        </p:txBody>
      </p:sp>
      <p:sp>
        <p:nvSpPr>
          <p:cNvPr id="12" name="Zástupný symbol obsahu 2">
            <a:extLst>
              <a:ext uri="{FF2B5EF4-FFF2-40B4-BE49-F238E27FC236}">
                <a16:creationId xmlns="" xmlns:a16="http://schemas.microsoft.com/office/drawing/2014/main" id="{C9CA34C5-1949-430B-B03E-F8D3732DDC7E}"/>
              </a:ext>
            </a:extLst>
          </p:cNvPr>
          <p:cNvSpPr txBox="1">
            <a:spLocks/>
          </p:cNvSpPr>
          <p:nvPr/>
        </p:nvSpPr>
        <p:spPr>
          <a:xfrm>
            <a:off x="457200" y="3213839"/>
            <a:ext cx="6112276" cy="27397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189" indent="-457189">
              <a:spcBef>
                <a:spcPts val="600"/>
              </a:spcBef>
              <a:buFont typeface="Wingdings" pitchFamily="2" charset="2"/>
              <a:buChar char="§"/>
            </a:pPr>
            <a:endParaRPr lang="sk-SK" altLang="sk-SK" sz="16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3"/>
          <p:cNvSpPr txBox="1"/>
          <p:nvPr/>
        </p:nvSpPr>
        <p:spPr>
          <a:xfrm>
            <a:off x="457200" y="38100"/>
            <a:ext cx="3733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600" dirty="0" smtClean="0">
                <a:solidFill>
                  <a:srgbClr val="FFFFFF"/>
                </a:solidFill>
                <a:latin typeface="Arial"/>
                <a:cs typeface="Arial"/>
              </a:rPr>
              <a:t>Pre všetko, na čom záleží</a:t>
            </a:r>
            <a:endParaRPr lang="en-US" sz="1600" b="1" dirty="0">
              <a:solidFill>
                <a:srgbClr val="002B5C"/>
              </a:solidFill>
            </a:endParaRPr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2881" y="1709382"/>
            <a:ext cx="300787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Obdĺžnik 6"/>
          <p:cNvSpPr/>
          <p:nvPr/>
        </p:nvSpPr>
        <p:spPr>
          <a:xfrm>
            <a:off x="457200" y="1598471"/>
            <a:ext cx="4572000" cy="47089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Univerzálnosť</a:t>
            </a:r>
            <a:endParaRPr lang="sk-SK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Silný </a:t>
            </a:r>
            <a:r>
              <a:rPr lang="sk-SK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zahraničný akcionár</a:t>
            </a: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Finančná </a:t>
            </a:r>
            <a:r>
              <a:rPr lang="sk-SK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sila</a:t>
            </a: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Kvalitné </a:t>
            </a:r>
            <a:r>
              <a:rPr lang="sk-SK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zaistenie v zahraničí</a:t>
            </a: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Stabilita</a:t>
            </a:r>
            <a:endParaRPr lang="sk-SK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Dostupnosť </a:t>
            </a:r>
            <a:r>
              <a:rPr lang="sk-SK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služieb</a:t>
            </a: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Flexibilita</a:t>
            </a:r>
            <a:endParaRPr lang="sk-SK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Profesionálny </a:t>
            </a:r>
            <a:r>
              <a:rPr lang="sk-SK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prístup</a:t>
            </a: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Skúsenosti</a:t>
            </a:r>
            <a:endParaRPr lang="sk-SK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ts val="1600"/>
              </a:spcBef>
              <a:buClr>
                <a:srgbClr val="C00000"/>
              </a:buClr>
              <a:buFont typeface="Wingdings" panose="05000000000000000000" pitchFamily="2" charset="2"/>
              <a:buChar char="Ø"/>
              <a:defRPr/>
            </a:pP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Výhodné </a:t>
            </a:r>
            <a:r>
              <a:rPr lang="sk-SK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uloženie </a:t>
            </a:r>
            <a:r>
              <a:rPr lang="sk-SK" b="1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finančných prostriedkov</a:t>
            </a:r>
            <a:endParaRPr lang="cs-CZ" b="1" dirty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80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898</Words>
  <Application>Microsoft Office PowerPoint</Application>
  <PresentationFormat>Prezentácia na obrazovke (4:3)</PresentationFormat>
  <Paragraphs>177</Paragraphs>
  <Slides>11</Slides>
  <Notes>9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Office Theme</vt:lpstr>
      <vt:lpstr>Pre všetko, na čom záleží</vt:lpstr>
      <vt:lpstr>Predstavenie spoločnosti</vt:lpstr>
      <vt:lpstr>Poistenie vozidiel</vt:lpstr>
      <vt:lpstr>Poistenie majetku</vt:lpstr>
      <vt:lpstr>Cestovné poistenie</vt:lpstr>
      <vt:lpstr>Životné poistenie </vt:lpstr>
      <vt:lpstr>Životné poistenie </vt:lpstr>
      <vt:lpstr>Zľava 25 % na úrazové poistenie </vt:lpstr>
      <vt:lpstr>Prečo sa poistiť  v KOMUNÁLNEJ poisťovni</vt:lpstr>
      <vt:lpstr>Pridajte sa k nám </vt:lpstr>
      <vt:lpstr>ĎAKUJEME za  pozornosť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Zuzana Imrichová</dc:creator>
  <cp:lastModifiedBy>Jankal Martin Ing.</cp:lastModifiedBy>
  <cp:revision>397</cp:revision>
  <cp:lastPrinted>2018-09-19T13:26:09Z</cp:lastPrinted>
  <dcterms:created xsi:type="dcterms:W3CDTF">2014-09-12T09:54:27Z</dcterms:created>
  <dcterms:modified xsi:type="dcterms:W3CDTF">2018-09-20T09:07:32Z</dcterms:modified>
</cp:coreProperties>
</file>